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97" r:id="rId4"/>
    <p:sldId id="298" r:id="rId5"/>
    <p:sldId id="299" r:id="rId6"/>
    <p:sldId id="300" r:id="rId7"/>
    <p:sldId id="308" r:id="rId8"/>
    <p:sldId id="304" r:id="rId9"/>
    <p:sldId id="321" r:id="rId10"/>
    <p:sldId id="307" r:id="rId11"/>
    <p:sldId id="303" r:id="rId12"/>
    <p:sldId id="309" r:id="rId13"/>
    <p:sldId id="305" r:id="rId14"/>
    <p:sldId id="306" r:id="rId15"/>
    <p:sldId id="301" r:id="rId16"/>
    <p:sldId id="310" r:id="rId17"/>
    <p:sldId id="311" r:id="rId18"/>
    <p:sldId id="312" r:id="rId19"/>
    <p:sldId id="313" r:id="rId20"/>
    <p:sldId id="314" r:id="rId21"/>
    <p:sldId id="315" r:id="rId22"/>
    <p:sldId id="318" r:id="rId23"/>
    <p:sldId id="319" r:id="rId24"/>
    <p:sldId id="316" r:id="rId25"/>
    <p:sldId id="317" r:id="rId26"/>
    <p:sldId id="320" r:id="rId27"/>
    <p:sldId id="292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696" autoAdjust="0"/>
  </p:normalViewPr>
  <p:slideViewPr>
    <p:cSldViewPr>
      <p:cViewPr varScale="1">
        <p:scale>
          <a:sx n="105" d="100"/>
          <a:sy n="105" d="100"/>
        </p:scale>
        <p:origin x="-1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5CF3-13D5-4B59-879D-F23FEA375476}" type="datetimeFigureOut">
              <a:rPr lang="nl-NL" smtClean="0"/>
              <a:pPr/>
              <a:t>23-4-2015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7C190-2850-49EB-A1C8-02E459F7B0A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307A-F368-45C0-80A7-3EFA5F04E251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AF3B-F9FE-4324-B625-B020C67381F6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E2D-0C6F-446D-BCDC-10E36924CF7D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C245-7195-4348-8979-EB6C3B6718C3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825E-0E6B-41EB-A8A6-F283A08EBAC5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301E-BB87-4493-A1D0-42BDBE889420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BC96-31F9-4AC2-8508-91FE60DD4BE0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0E50-9F75-434C-9E8F-90F21A36DC5D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0A42-FD29-42B9-A147-7FCD9A36507D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00A5-CECD-4605-A6E2-940204314824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11F5-A729-4444-AD6D-1FA36AB44A6B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7997-4AD0-40D3-B68B-146B84611CFB}" type="datetime1">
              <a:rPr lang="nl-NL" smtClean="0"/>
              <a:pPr/>
              <a:t>23-4-2015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DA618-83F6-420A-B1BA-236B037AA3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Zelfbou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928670"/>
            <a:ext cx="3742690" cy="5334000"/>
          </a:xfrm>
        </p:spPr>
      </p:pic>
      <p:sp>
        <p:nvSpPr>
          <p:cNvPr id="4" name="Tekstvak 3"/>
          <p:cNvSpPr txBox="1"/>
          <p:nvPr/>
        </p:nvSpPr>
        <p:spPr>
          <a:xfrm>
            <a:off x="857224" y="635795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Een aantal van </a:t>
            </a:r>
            <a:r>
              <a:rPr lang="nl-NL" dirty="0" err="1" smtClean="0"/>
              <a:t>PAØFRI’s</a:t>
            </a:r>
            <a:r>
              <a:rPr lang="nl-NL" dirty="0" smtClean="0"/>
              <a:t> afgebouwde of experimentele antenne tuners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nl-NL" sz="3200" b="1" dirty="0" smtClean="0"/>
              <a:t>Lezing </a:t>
            </a:r>
            <a:r>
              <a:rPr lang="nl-NL" sz="3200" b="1" dirty="0" err="1" smtClean="0"/>
              <a:t>ATU’s</a:t>
            </a:r>
            <a:r>
              <a:rPr lang="nl-NL" sz="3200" b="1" dirty="0" smtClean="0"/>
              <a:t> Tilburg 12 mei 2015</a:t>
            </a:r>
            <a:endParaRPr lang="nl-NL" sz="3200" b="1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DAIWA CNW518</a:t>
            </a:r>
            <a:endParaRPr lang="nl-NL" dirty="0"/>
          </a:p>
        </p:txBody>
      </p:sp>
      <p:pic>
        <p:nvPicPr>
          <p:cNvPr id="4" name="Tijdelijke aanduiding voor inhoud 3" descr="DAIWA CNW5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85860"/>
            <a:ext cx="6176154" cy="4525963"/>
          </a:xfrm>
        </p:spPr>
      </p:pic>
      <p:sp>
        <p:nvSpPr>
          <p:cNvPr id="5" name="Tekstvak 4"/>
          <p:cNvSpPr txBox="1"/>
          <p:nvPr/>
        </p:nvSpPr>
        <p:spPr>
          <a:xfrm>
            <a:off x="571472" y="607220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Let op de extra 10 m spoel tussen condensator en keramische spoelvorm.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T-Match</a:t>
            </a:r>
            <a:r>
              <a:rPr lang="nl-NL" dirty="0" smtClean="0"/>
              <a:t> met ringkern</a:t>
            </a:r>
            <a:endParaRPr lang="nl-NL" dirty="0"/>
          </a:p>
        </p:txBody>
      </p:sp>
      <p:pic>
        <p:nvPicPr>
          <p:cNvPr id="6" name="Tijdelijke aanduiding voor inhoud 5" descr="AT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092643" cy="4525963"/>
          </a:xfrm>
        </p:spPr>
      </p:pic>
      <p:sp>
        <p:nvSpPr>
          <p:cNvPr id="4" name="Tekstvak 3"/>
          <p:cNvSpPr txBox="1"/>
          <p:nvPr/>
        </p:nvSpPr>
        <p:spPr>
          <a:xfrm>
            <a:off x="428596" y="621508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Regelbare spoel met ringkern en KDK “chip” als dummy </a:t>
            </a:r>
            <a:r>
              <a:rPr lang="nl-NL" dirty="0" err="1" smtClean="0"/>
              <a:t>load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Regel weerstand</a:t>
            </a:r>
            <a:endParaRPr lang="nl-NL" dirty="0"/>
          </a:p>
        </p:txBody>
      </p:sp>
      <p:pic>
        <p:nvPicPr>
          <p:cNvPr id="4" name="Tijdelijke aanduiding voor inhoud 3" descr="Regel weersta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kstvak 4"/>
          <p:cNvSpPr txBox="1"/>
          <p:nvPr/>
        </p:nvSpPr>
        <p:spPr>
          <a:xfrm>
            <a:off x="428596" y="628652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Regelbare spoel: weerstanddraad verwijderen en </a:t>
            </a:r>
            <a:r>
              <a:rPr lang="nl-NL" dirty="0" err="1" smtClean="0"/>
              <a:t>overwikkelen</a:t>
            </a:r>
            <a:r>
              <a:rPr lang="nl-NL" dirty="0" smtClean="0"/>
              <a:t> met “trafo” draad.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T-Match</a:t>
            </a:r>
            <a:endParaRPr lang="nl-NL" dirty="0"/>
          </a:p>
        </p:txBody>
      </p:sp>
      <p:pic>
        <p:nvPicPr>
          <p:cNvPr id="5" name="Tijdelijke aanduiding voor inhoud 4" descr="T match componen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930" y="1600200"/>
            <a:ext cx="6098140" cy="4525963"/>
          </a:xfrm>
        </p:spPr>
      </p:pic>
      <p:sp>
        <p:nvSpPr>
          <p:cNvPr id="4" name="Tekstvak 3"/>
          <p:cNvSpPr txBox="1"/>
          <p:nvPr/>
        </p:nvSpPr>
        <p:spPr>
          <a:xfrm>
            <a:off x="500034" y="628652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Het kleine formaat variabele condensators is toch </a:t>
            </a:r>
            <a:r>
              <a:rPr lang="nl-NL" smtClean="0"/>
              <a:t>geschikt voor </a:t>
            </a:r>
            <a:r>
              <a:rPr lang="nl-NL" dirty="0" smtClean="0"/>
              <a:t>30 W zendvermogen.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nl-NL" sz="3200" b="1" dirty="0" err="1" smtClean="0"/>
              <a:t>T-Match</a:t>
            </a:r>
            <a:r>
              <a:rPr lang="nl-NL" sz="3200" b="1" dirty="0" smtClean="0"/>
              <a:t> met één variabele condensator</a:t>
            </a:r>
            <a:endParaRPr lang="nl-NL" sz="3200" b="1" dirty="0"/>
          </a:p>
        </p:txBody>
      </p:sp>
      <p:pic>
        <p:nvPicPr>
          <p:cNvPr id="5" name="Tijdelijke aanduiding voor inhoud 4" descr="atu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4222392" cy="4525963"/>
          </a:xfrm>
        </p:spPr>
      </p:pic>
      <p:sp>
        <p:nvSpPr>
          <p:cNvPr id="4" name="Tekstvak 3"/>
          <p:cNvSpPr txBox="1"/>
          <p:nvPr/>
        </p:nvSpPr>
        <p:spPr>
          <a:xfrm>
            <a:off x="0" y="61436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Oorspronkelijk twee condensators, maar vervangen door vaste condensator en draaischakelaar.</a:t>
            </a:r>
          </a:p>
          <a:p>
            <a:pPr algn="ctr"/>
            <a:r>
              <a:rPr lang="nl-NL" dirty="0" smtClean="0"/>
              <a:t>Een besparing van één dure variabele condensator.</a:t>
            </a:r>
            <a:endParaRPr lang="nl-NL" dirty="0"/>
          </a:p>
        </p:txBody>
      </p:sp>
      <p:pic>
        <p:nvPicPr>
          <p:cNvPr id="6" name="Afbeelding 5" descr="Tmatch simp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928934"/>
            <a:ext cx="3076575" cy="154305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nl-NL" dirty="0" err="1" smtClean="0"/>
              <a:t>Z-Match</a:t>
            </a:r>
            <a:endParaRPr lang="nl-NL" dirty="0"/>
          </a:p>
        </p:txBody>
      </p:sp>
      <p:pic>
        <p:nvPicPr>
          <p:cNvPr id="4" name="Tijdelijke aanduiding voor inhoud 3" descr="KW Zmatch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3467100" cy="3051048"/>
          </a:xfrm>
        </p:spPr>
      </p:pic>
      <p:pic>
        <p:nvPicPr>
          <p:cNvPr id="5" name="Afbeelding 4" descr="KW Zmatc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428736"/>
            <a:ext cx="4572000" cy="2627376"/>
          </a:xfrm>
          <a:prstGeom prst="rect">
            <a:avLst/>
          </a:prstGeom>
        </p:spPr>
      </p:pic>
      <p:pic>
        <p:nvPicPr>
          <p:cNvPr id="7" name="Afbeelding 6" descr="Z-matc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357694"/>
            <a:ext cx="3762375" cy="149542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28596" y="628652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De koppelspoel heeft niet altijd voldoende zelfinductie voor het antennesysteem.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NL" dirty="0" err="1" smtClean="0"/>
              <a:t>Z-Match</a:t>
            </a:r>
            <a:r>
              <a:rPr lang="nl-NL" dirty="0" smtClean="0"/>
              <a:t> gemaakt door een Duitser</a:t>
            </a:r>
            <a:endParaRPr lang="nl-NL" dirty="0"/>
          </a:p>
        </p:txBody>
      </p:sp>
      <p:pic>
        <p:nvPicPr>
          <p:cNvPr id="4" name="Tijdelijke aanduiding voor inhoud 3" descr="Z mat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357298"/>
            <a:ext cx="6336348" cy="4525963"/>
          </a:xfrm>
        </p:spPr>
      </p:pic>
      <p:sp>
        <p:nvSpPr>
          <p:cNvPr id="5" name="Tekstvak 4"/>
          <p:cNvSpPr txBox="1"/>
          <p:nvPr/>
        </p:nvSpPr>
        <p:spPr>
          <a:xfrm>
            <a:off x="357158" y="6143645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De verbindingen tussen de componenten zo kort mogelijk houden,</a:t>
            </a:r>
          </a:p>
          <a:p>
            <a:pPr algn="ctr"/>
            <a:r>
              <a:rPr lang="nl-NL" dirty="0" smtClean="0"/>
              <a:t>omdat een stuk draad een niet te verwaarlozen zelfinductie is op 10 m.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FRI-Match</a:t>
            </a:r>
            <a:r>
              <a:rPr lang="nl-NL" dirty="0" smtClean="0"/>
              <a:t>: </a:t>
            </a:r>
            <a:r>
              <a:rPr lang="nl-NL" dirty="0" err="1" smtClean="0"/>
              <a:t>Z-Match</a:t>
            </a:r>
            <a:r>
              <a:rPr lang="nl-NL" dirty="0" smtClean="0"/>
              <a:t> met één spoel</a:t>
            </a:r>
            <a:br>
              <a:rPr lang="nl-NL" dirty="0" smtClean="0"/>
            </a:br>
            <a:r>
              <a:rPr lang="nl-NL" sz="2200" dirty="0" smtClean="0"/>
              <a:t>(Ontworpen omstreeks 1972)</a:t>
            </a:r>
            <a:endParaRPr lang="nl-NL" sz="2200" dirty="0"/>
          </a:p>
        </p:txBody>
      </p:sp>
      <p:pic>
        <p:nvPicPr>
          <p:cNvPr id="18" name="Afbeelding 17" descr="dev-frimatc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5955331" cy="2000264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6" name="Afbeelding 5" descr="Frimatch + balu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286256"/>
            <a:ext cx="4924425" cy="18192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357290" y="642939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ATU aanbevolen door professor R. </a:t>
            </a:r>
            <a:r>
              <a:rPr lang="nl-NL" dirty="0" err="1" smtClean="0"/>
              <a:t>Jayaraman</a:t>
            </a:r>
            <a:r>
              <a:rPr lang="nl-NL" dirty="0" smtClean="0"/>
              <a:t>, VU2JN 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71802" y="3643314"/>
            <a:ext cx="49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    Aanpassing &lt; 50 Ohm              Aanpassing &gt; 50 Ohm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nl-NL" dirty="0" err="1" smtClean="0"/>
              <a:t>FRI-Match</a:t>
            </a:r>
            <a:r>
              <a:rPr lang="nl-NL" dirty="0" smtClean="0"/>
              <a:t> met ringkern</a:t>
            </a:r>
            <a:endParaRPr lang="nl-NL" sz="2200" dirty="0"/>
          </a:p>
        </p:txBody>
      </p:sp>
      <p:pic>
        <p:nvPicPr>
          <p:cNvPr id="5" name="Afbeelding 4" descr="Frim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5786478" cy="5183720"/>
          </a:xfrm>
          <a:prstGeom prst="rect">
            <a:avLst/>
          </a:prstGeom>
        </p:spPr>
      </p:pic>
      <p:pic>
        <p:nvPicPr>
          <p:cNvPr id="6" name="Afbeelding 5" descr="Frimatc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500174"/>
            <a:ext cx="2946400" cy="116840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8" name="Afbeelding 7" descr="Unprof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857628"/>
            <a:ext cx="2643206" cy="2015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Autofit/>
          </a:bodyPr>
          <a:lstStyle/>
          <a:p>
            <a:r>
              <a:rPr lang="nl-NL" sz="3600" dirty="0" err="1" smtClean="0"/>
              <a:t>FRI-Match</a:t>
            </a:r>
            <a:r>
              <a:rPr lang="nl-NL" sz="3600" dirty="0" smtClean="0"/>
              <a:t> met luchtspoel</a:t>
            </a:r>
            <a:endParaRPr lang="nl-NL" sz="3600" dirty="0"/>
          </a:p>
        </p:txBody>
      </p:sp>
      <p:pic>
        <p:nvPicPr>
          <p:cNvPr id="8" name="Afbeelding 7" descr="ZM pe1a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785794"/>
            <a:ext cx="4400550" cy="58674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3946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Onderwerpen die aan bod komen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643866" cy="5786454"/>
          </a:xfrm>
        </p:spPr>
        <p:txBody>
          <a:bodyPr>
            <a:normAutofit fontScale="92500" lnSpcReduction="10000"/>
          </a:bodyPr>
          <a:lstStyle/>
          <a:p>
            <a:r>
              <a:rPr lang="nl-NL" sz="2000" dirty="0" smtClean="0">
                <a:solidFill>
                  <a:schemeClr val="tx1"/>
                </a:solidFill>
              </a:rPr>
              <a:t>Waarom een antenne tuner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Gebruikelijke wijze van inzetten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Spoel en condensator van plaats verwisselen</a:t>
            </a:r>
          </a:p>
          <a:p>
            <a:r>
              <a:rPr lang="nl-NL" sz="2000" u="sng" dirty="0" smtClean="0">
                <a:solidFill>
                  <a:schemeClr val="tx1"/>
                </a:solidFill>
              </a:rPr>
              <a:t>Asymmetrische tuners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Stroom </a:t>
            </a:r>
            <a:r>
              <a:rPr lang="nl-NL" sz="2000" dirty="0" err="1" smtClean="0">
                <a:solidFill>
                  <a:schemeClr val="tx1"/>
                </a:solidFill>
              </a:rPr>
              <a:t>balun</a:t>
            </a:r>
            <a:endParaRPr lang="nl-NL" sz="2000" dirty="0" smtClean="0">
              <a:solidFill>
                <a:schemeClr val="tx1"/>
              </a:solidFill>
            </a:endParaRPr>
          </a:p>
          <a:p>
            <a:r>
              <a:rPr lang="nl-NL" sz="2000" dirty="0" smtClean="0">
                <a:solidFill>
                  <a:schemeClr val="tx1"/>
                </a:solidFill>
              </a:rPr>
              <a:t>T- Match</a:t>
            </a:r>
          </a:p>
          <a:p>
            <a:r>
              <a:rPr lang="nl-NL" sz="2000" dirty="0" err="1" smtClean="0">
                <a:solidFill>
                  <a:schemeClr val="tx1"/>
                </a:solidFill>
              </a:rPr>
              <a:t>Z-Match</a:t>
            </a:r>
            <a:endParaRPr lang="nl-NL" sz="2000" dirty="0" smtClean="0">
              <a:solidFill>
                <a:schemeClr val="tx1"/>
              </a:solidFill>
            </a:endParaRPr>
          </a:p>
          <a:p>
            <a:r>
              <a:rPr lang="nl-NL" sz="2000" u="sng" dirty="0" smtClean="0">
                <a:solidFill>
                  <a:schemeClr val="tx1"/>
                </a:solidFill>
              </a:rPr>
              <a:t>Symmetrische tuners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2CL systeem</a:t>
            </a:r>
          </a:p>
          <a:p>
            <a:r>
              <a:rPr lang="nl-NL" sz="2000" dirty="0" err="1" smtClean="0">
                <a:solidFill>
                  <a:schemeClr val="tx1"/>
                </a:solidFill>
              </a:rPr>
              <a:t>S-match</a:t>
            </a:r>
            <a:endParaRPr lang="nl-NL" sz="2000" dirty="0" smtClean="0">
              <a:solidFill>
                <a:schemeClr val="tx1"/>
              </a:solidFill>
            </a:endParaRPr>
          </a:p>
          <a:p>
            <a:r>
              <a:rPr lang="nl-NL" sz="2000" dirty="0" smtClean="0">
                <a:solidFill>
                  <a:schemeClr val="tx1"/>
                </a:solidFill>
              </a:rPr>
              <a:t>Rendement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Keuze van </a:t>
            </a:r>
            <a:r>
              <a:rPr lang="nl-NL" sz="2000" dirty="0" err="1" smtClean="0">
                <a:solidFill>
                  <a:schemeClr val="tx1"/>
                </a:solidFill>
              </a:rPr>
              <a:t>sym</a:t>
            </a:r>
            <a:r>
              <a:rPr lang="nl-NL" sz="2000" dirty="0" smtClean="0">
                <a:solidFill>
                  <a:schemeClr val="tx1"/>
                </a:solidFill>
              </a:rPr>
              <a:t>. Tuner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Verschil tussen C en L waarden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Symmetrie antennesysteem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Automatische Tuner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Einde</a:t>
            </a:r>
          </a:p>
          <a:p>
            <a:r>
              <a:rPr lang="nl-N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Theorie en simulatie zijn mooi, maar in praktijk moet blijken of het klopt.</a:t>
            </a:r>
          </a:p>
          <a:p>
            <a:endParaRPr lang="nl-NL" sz="2000" dirty="0" smtClean="0">
              <a:solidFill>
                <a:schemeClr val="tx1"/>
              </a:solidFill>
            </a:endParaRPr>
          </a:p>
          <a:p>
            <a:endParaRPr lang="nl-NL" sz="2000" dirty="0" smtClean="0">
              <a:solidFill>
                <a:schemeClr val="tx1"/>
              </a:solidFill>
            </a:endParaRPr>
          </a:p>
          <a:p>
            <a:endParaRPr lang="nl-NL" sz="2400" dirty="0" smtClean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lasse AT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7272041" cy="635795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5720" y="642939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Hoe meer componenten hoe lager het rendement.</a:t>
            </a:r>
            <a:endParaRPr lang="nl-NL" dirty="0"/>
          </a:p>
        </p:txBody>
      </p:sp>
      <p:pic>
        <p:nvPicPr>
          <p:cNvPr id="9" name="Afbeelding 8" descr="Ant stro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500306"/>
            <a:ext cx="1457325" cy="192405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4282" y="607220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Voorkeur symmetrische antenne tuners voor een </a:t>
            </a:r>
            <a:r>
              <a:rPr lang="nl-NL" dirty="0" err="1" smtClean="0"/>
              <a:t>all-band</a:t>
            </a:r>
            <a:r>
              <a:rPr lang="nl-NL" dirty="0" smtClean="0"/>
              <a:t> systeem.</a:t>
            </a:r>
            <a:endParaRPr lang="nl-NL" dirty="0"/>
          </a:p>
        </p:txBody>
      </p:sp>
      <p:pic>
        <p:nvPicPr>
          <p:cNvPr id="5" name="Afbeelding 4" descr="Sym atu sy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7982390" cy="520543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nl-NL" smtClean="0"/>
              <a:t>Zelfbouw 2CL </a:t>
            </a:r>
            <a:r>
              <a:rPr lang="nl-NL" dirty="0" smtClean="0"/>
              <a:t>tuner</a:t>
            </a:r>
            <a:endParaRPr lang="nl-NL" sz="2200" dirty="0"/>
          </a:p>
        </p:txBody>
      </p:sp>
      <p:pic>
        <p:nvPicPr>
          <p:cNvPr id="6" name="Afbeelding 5" descr="2CL tu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7000924" cy="5250693"/>
          </a:xfrm>
          <a:prstGeom prst="rect">
            <a:avLst/>
          </a:prstGeom>
        </p:spPr>
      </p:pic>
      <p:pic>
        <p:nvPicPr>
          <p:cNvPr id="7" name="Afbeelding 6" descr="Keus tu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2143116"/>
            <a:ext cx="1800225" cy="30861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nl-NL" sz="3200" b="1" dirty="0" smtClean="0"/>
              <a:t>Zelfbouw  </a:t>
            </a:r>
            <a:r>
              <a:rPr lang="nl-NL" sz="3200" b="1" dirty="0" err="1" smtClean="0"/>
              <a:t>S-Match</a:t>
            </a:r>
            <a:endParaRPr lang="nl-NL" sz="3200" b="1" dirty="0"/>
          </a:p>
        </p:txBody>
      </p:sp>
      <p:pic>
        <p:nvPicPr>
          <p:cNvPr id="4" name="Afbeelding 3" descr="S M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5593588" cy="5976620"/>
          </a:xfrm>
          <a:prstGeom prst="rect">
            <a:avLst/>
          </a:prstGeom>
        </p:spPr>
      </p:pic>
      <p:pic>
        <p:nvPicPr>
          <p:cNvPr id="5" name="Afbeelding 4" descr="Keus tu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847159"/>
            <a:ext cx="2143140" cy="3673954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Test waarde componenten</a:t>
            </a:r>
            <a:endParaRPr lang="nl-NL" sz="2200" dirty="0"/>
          </a:p>
        </p:txBody>
      </p:sp>
      <p:pic>
        <p:nvPicPr>
          <p:cNvPr id="5" name="Afbeelding 4" descr="Test 2LC-2C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8257034" cy="427197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5720" y="557214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Theoretisch  zijn 2LC en 2CL aan elkaar gelijk, maar qua componenten is het anders.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Is het antenne systeem in balans?</a:t>
            </a:r>
            <a:endParaRPr lang="nl-NL" sz="2200" dirty="0"/>
          </a:p>
        </p:txBody>
      </p:sp>
      <p:pic>
        <p:nvPicPr>
          <p:cNvPr id="5" name="Afbeelding 4" descr="Ant bala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5133975" cy="2628900"/>
          </a:xfrm>
          <a:prstGeom prst="rect">
            <a:avLst/>
          </a:prstGeom>
        </p:spPr>
      </p:pic>
      <p:pic>
        <p:nvPicPr>
          <p:cNvPr id="6" name="Afbeelding 5" descr="Ant stroom mt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786190"/>
            <a:ext cx="3857625" cy="2667000"/>
          </a:xfrm>
          <a:prstGeom prst="rect">
            <a:avLst/>
          </a:prstGeom>
        </p:spPr>
      </p:pic>
      <p:pic>
        <p:nvPicPr>
          <p:cNvPr id="7" name="Afbeelding 6" descr="Ant stroom m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071942"/>
            <a:ext cx="2802779" cy="2286016"/>
          </a:xfrm>
          <a:prstGeom prst="rect">
            <a:avLst/>
          </a:prstGeom>
        </p:spPr>
      </p:pic>
      <p:pic>
        <p:nvPicPr>
          <p:cNvPr id="8" name="Afbeelding 7" descr="Ant met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1571612"/>
            <a:ext cx="1625600" cy="899160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nl-NL" sz="3200" b="1" dirty="0" smtClean="0"/>
              <a:t>Automatische Antenne Tuner</a:t>
            </a:r>
            <a:endParaRPr lang="nl-NL" sz="3200" b="1" dirty="0"/>
          </a:p>
        </p:txBody>
      </p:sp>
      <p:pic>
        <p:nvPicPr>
          <p:cNvPr id="7" name="Afbeelding 6" descr="Auto AT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3495675" cy="5229225"/>
          </a:xfrm>
          <a:prstGeom prst="rect">
            <a:avLst/>
          </a:prstGeom>
        </p:spPr>
      </p:pic>
      <p:pic>
        <p:nvPicPr>
          <p:cNvPr id="8" name="Afbeelding 7" descr="Guanella balu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3590925" cy="2800350"/>
          </a:xfrm>
          <a:prstGeom prst="rect">
            <a:avLst/>
          </a:prstGeom>
        </p:spPr>
      </p:pic>
      <p:pic>
        <p:nvPicPr>
          <p:cNvPr id="11" name="Afbeelding 10" descr="Auto AT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000504"/>
            <a:ext cx="2615912" cy="226854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42844" y="6357958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Met een asymmetrische ATU zonder </a:t>
            </a:r>
            <a:r>
              <a:rPr lang="nl-NL" dirty="0" err="1" smtClean="0"/>
              <a:t>balun</a:t>
            </a:r>
            <a:r>
              <a:rPr lang="nl-NL" dirty="0" smtClean="0"/>
              <a:t> komt alle energie in een symmetrische antenne.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357158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357158" y="328612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57158" y="47148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357158" y="55007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nl-NL" dirty="0" smtClean="0"/>
              <a:t>THE END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071934" y="3286124"/>
            <a:ext cx="896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nl-NL" sz="4400" dirty="0" smtClean="0">
                <a:solidFill>
                  <a:prstClr val="black"/>
                </a:solidFill>
                <a:ea typeface="+mj-ea"/>
                <a:cs typeface="+mj-cs"/>
              </a:rPr>
              <a:t>73</a:t>
            </a:r>
            <a:r>
              <a:rPr lang="nl-NL" sz="4400" b="1" dirty="0" smtClean="0">
                <a:solidFill>
                  <a:prstClr val="black"/>
                </a:solidFill>
                <a:ea typeface="+mj-ea"/>
                <a:cs typeface="+mj-cs"/>
              </a:rPr>
              <a:t>,</a:t>
            </a:r>
            <a:endParaRPr lang="nl-NL" sz="44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59492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http://pa0fri.home.xs4all.nl/</a:t>
            </a:r>
            <a:endParaRPr lang="nl-NL" dirty="0"/>
          </a:p>
        </p:txBody>
      </p:sp>
      <p:pic>
        <p:nvPicPr>
          <p:cNvPr id="8" name="Tijdelijke aanduiding voor inhoud 6" descr="bar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57430"/>
            <a:ext cx="7334250" cy="528066"/>
          </a:xfrm>
          <a:prstGeom prst="rect">
            <a:avLst/>
          </a:prstGeom>
        </p:spPr>
      </p:pic>
      <p:pic>
        <p:nvPicPr>
          <p:cNvPr id="10" name="Afbeelding 9" descr="PA0FR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214818"/>
            <a:ext cx="1905000" cy="135255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Waarom een antenne tuner?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NL" dirty="0" smtClean="0"/>
              <a:t>Een antenne tuner zorgt voor aanpassing van de uitgang van een zender met een willekeurige impedantie van het antenne systeem</a:t>
            </a:r>
          </a:p>
          <a:p>
            <a:pPr algn="ctr">
              <a:buNone/>
            </a:pPr>
            <a:endParaRPr lang="nl-NL" sz="1900" dirty="0" smtClean="0"/>
          </a:p>
          <a:p>
            <a:pPr algn="ctr">
              <a:buNone/>
            </a:pPr>
            <a:r>
              <a:rPr lang="nl-NL" dirty="0" smtClean="0"/>
              <a:t>Eigenlijk is de benaming verkeerd, beter zou zijn Antenne Systeem  Tuner. </a:t>
            </a:r>
          </a:p>
          <a:p>
            <a:pPr algn="ctr">
              <a:buNone/>
            </a:pPr>
            <a:r>
              <a:rPr lang="nl-NL" dirty="0" smtClean="0"/>
              <a:t>ASTU</a:t>
            </a:r>
          </a:p>
          <a:p>
            <a:pPr algn="ctr">
              <a:buNone/>
            </a:pPr>
            <a:r>
              <a:rPr lang="nl-NL" dirty="0" smtClean="0"/>
              <a:t>Gebruikelijk bij ons is de term Antenne tuner.</a:t>
            </a:r>
          </a:p>
          <a:p>
            <a:pPr algn="ctr">
              <a:buNone/>
            </a:pPr>
            <a:r>
              <a:rPr lang="nl-NL" dirty="0" smtClean="0"/>
              <a:t>ATU</a:t>
            </a:r>
          </a:p>
          <a:p>
            <a:pPr algn="ctr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</p:spPr>
        <p:txBody>
          <a:bodyPr>
            <a:noAutofit/>
          </a:bodyPr>
          <a:lstStyle/>
          <a:p>
            <a:r>
              <a:rPr lang="nl-NL" sz="2800" dirty="0" smtClean="0"/>
              <a:t>De meest gebruikelijke manieren om een ATU in te zetten.</a:t>
            </a:r>
            <a:endParaRPr lang="nl-NL" sz="2800" dirty="0"/>
          </a:p>
        </p:txBody>
      </p:sp>
      <p:pic>
        <p:nvPicPr>
          <p:cNvPr id="9" name="Tijdelijke aanduiding voor inhoud 8" descr="ATU diverse sy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71546"/>
            <a:ext cx="5105080" cy="5214974"/>
          </a:xfrm>
        </p:spPr>
      </p:pic>
      <p:pic>
        <p:nvPicPr>
          <p:cNvPr id="4" name="Afbeelding 3" descr="Com balu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142984"/>
            <a:ext cx="1857388" cy="1740740"/>
          </a:xfrm>
          <a:prstGeom prst="rect">
            <a:avLst/>
          </a:prstGeom>
        </p:spPr>
      </p:pic>
      <p:pic>
        <p:nvPicPr>
          <p:cNvPr id="5" name="Afbeelding 4" descr="Current balu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071810"/>
            <a:ext cx="2643206" cy="1797995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85720" y="642939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</a:t>
            </a:r>
            <a:r>
              <a:rPr lang="nl-NL" dirty="0" err="1" smtClean="0"/>
              <a:t>stroombalun</a:t>
            </a:r>
            <a:r>
              <a:rPr lang="nl-NL" dirty="0" smtClean="0"/>
              <a:t> heeft minder last van verzadiging.</a:t>
            </a:r>
            <a:endParaRPr lang="nl-NL" dirty="0"/>
          </a:p>
        </p:txBody>
      </p:sp>
      <p:pic>
        <p:nvPicPr>
          <p:cNvPr id="8" name="Afbeelding 7" descr="Choke balu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5000636"/>
            <a:ext cx="1785950" cy="1524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TU-sy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290"/>
            <a:ext cx="6838937" cy="5945167"/>
          </a:xfrm>
        </p:spPr>
      </p:pic>
      <p:sp>
        <p:nvSpPr>
          <p:cNvPr id="8" name="Tekstvak 7"/>
          <p:cNvSpPr txBox="1"/>
          <p:nvPr/>
        </p:nvSpPr>
        <p:spPr>
          <a:xfrm>
            <a:off x="214282" y="6286520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Volgens de netwerk theorie kunnen condensators en spoelen van plaats verwisseld worden.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T-Match</a:t>
            </a:r>
            <a:r>
              <a:rPr lang="nl-NL" dirty="0" smtClean="0"/>
              <a:t> Varianten</a:t>
            </a:r>
            <a:endParaRPr lang="nl-NL" dirty="0"/>
          </a:p>
        </p:txBody>
      </p:sp>
      <p:pic>
        <p:nvPicPr>
          <p:cNvPr id="5" name="Tijdelijke aanduiding voor inhoud 4" descr="Transmatc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85926"/>
            <a:ext cx="5671499" cy="3534580"/>
          </a:xfrm>
        </p:spPr>
      </p:pic>
      <p:sp>
        <p:nvSpPr>
          <p:cNvPr id="7" name="Tekstvak 6"/>
          <p:cNvSpPr txBox="1"/>
          <p:nvPr/>
        </p:nvSpPr>
        <p:spPr>
          <a:xfrm>
            <a:off x="500034" y="571501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C1,C2en C3 zijn bijna altijd maar 220 à 250 </a:t>
            </a:r>
            <a:r>
              <a:rPr lang="nl-NL" dirty="0" err="1" smtClean="0"/>
              <a:t>pF</a:t>
            </a:r>
            <a:r>
              <a:rPr lang="nl-NL" dirty="0" smtClean="0"/>
              <a:t> in veel fabrieksmatige tuners.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ANNECKE SPC3</a:t>
            </a:r>
            <a:endParaRPr lang="nl-NL" dirty="0"/>
          </a:p>
        </p:txBody>
      </p:sp>
      <p:pic>
        <p:nvPicPr>
          <p:cNvPr id="4" name="Tijdelijke aanduiding voor inhoud 3" descr="Annecke SP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6034617" cy="4525963"/>
          </a:xfrm>
        </p:spPr>
      </p:pic>
      <p:sp>
        <p:nvSpPr>
          <p:cNvPr id="5" name="Tekstvak 4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Voor hogere frequenties heeft een gedeelte van de spoel meer spatie.</a:t>
            </a:r>
          </a:p>
          <a:p>
            <a:pPr algn="ctr"/>
            <a:r>
              <a:rPr lang="nl-NL" dirty="0" smtClean="0"/>
              <a:t>Dit is één van de vele soorten antenne tuners die destijds door </a:t>
            </a:r>
            <a:r>
              <a:rPr lang="nl-NL" dirty="0" err="1" smtClean="0"/>
              <a:t>Annecke</a:t>
            </a:r>
            <a:r>
              <a:rPr lang="nl-NL" dirty="0" smtClean="0"/>
              <a:t> geproduceerd zijn.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286116" y="50004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/>
              <a:t>SPC zelfbouw</a:t>
            </a:r>
            <a:endParaRPr lang="nl-NL" sz="4000" b="1" dirty="0"/>
          </a:p>
        </p:txBody>
      </p:sp>
      <p:pic>
        <p:nvPicPr>
          <p:cNvPr id="9" name="Tijdelijke aanduiding voor inhoud 8" descr="SPC zelfbou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066" y="1600200"/>
            <a:ext cx="5119868" cy="452596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357422" y="628652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Korte bedrading en </a:t>
            </a:r>
            <a:r>
              <a:rPr lang="nl-NL" smtClean="0"/>
              <a:t>één aardrail.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T-Match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A618-83F6-420A-B1BA-236B037AA31A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714348" y="621508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Alleen omschakelbare spoel, dan 2 variabele condensators (C1, C2) nodig.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14282" y="1428736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nl-NL" sz="2400" u="heavy" dirty="0" smtClean="0"/>
              <a:t>Voordelen</a:t>
            </a:r>
          </a:p>
          <a:p>
            <a:pPr algn="ctr">
              <a:buNone/>
            </a:pPr>
            <a:r>
              <a:rPr lang="nl-NL" sz="2400" dirty="0" smtClean="0"/>
              <a:t>Past vrijwel alles aan.</a:t>
            </a:r>
          </a:p>
          <a:p>
            <a:pPr algn="ctr">
              <a:buNone/>
            </a:pPr>
            <a:r>
              <a:rPr lang="nl-NL" sz="2400" dirty="0" smtClean="0"/>
              <a:t>Verbetering is mogelijk.</a:t>
            </a:r>
          </a:p>
          <a:p>
            <a:pPr algn="ctr">
              <a:buNone/>
            </a:pPr>
            <a:r>
              <a:rPr lang="nl-NL" sz="2400" u="heavy" dirty="0" smtClean="0"/>
              <a:t>Nadelen</a:t>
            </a:r>
          </a:p>
          <a:p>
            <a:pPr algn="ctr">
              <a:buNone/>
            </a:pPr>
            <a:r>
              <a:rPr lang="nl-NL" sz="2400" dirty="0" smtClean="0"/>
              <a:t>Verminderd rendement.</a:t>
            </a:r>
          </a:p>
          <a:p>
            <a:pPr algn="ctr">
              <a:buNone/>
            </a:pPr>
            <a:r>
              <a:rPr lang="nl-NL" sz="2400" dirty="0" smtClean="0"/>
              <a:t> Hoge spanning over condensators.</a:t>
            </a:r>
          </a:p>
        </p:txBody>
      </p:sp>
      <p:pic>
        <p:nvPicPr>
          <p:cNvPr id="9" name="Afbeelding 8" descr="Tmatch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643050"/>
            <a:ext cx="3019425" cy="2076450"/>
          </a:xfrm>
          <a:prstGeom prst="rect">
            <a:avLst/>
          </a:prstGeom>
        </p:spPr>
      </p:pic>
      <p:pic>
        <p:nvPicPr>
          <p:cNvPr id="10" name="Afbeelding 9" descr="Tmatc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71942"/>
            <a:ext cx="767715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510</Words>
  <Application>Microsoft Office PowerPoint</Application>
  <PresentationFormat>Diavoorstelling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Office-thema</vt:lpstr>
      <vt:lpstr>Lezing ATU’s Tilburg 12 mei 2015</vt:lpstr>
      <vt:lpstr>Onderwerpen die aan bod komen</vt:lpstr>
      <vt:lpstr>Waarom een antenne tuner?</vt:lpstr>
      <vt:lpstr>De meest gebruikelijke manieren om een ATU in te zetten.</vt:lpstr>
      <vt:lpstr>Dia 5</vt:lpstr>
      <vt:lpstr>T-Match Varianten</vt:lpstr>
      <vt:lpstr>ANNECKE SPC3</vt:lpstr>
      <vt:lpstr>Dia 8</vt:lpstr>
      <vt:lpstr>T-Match</vt:lpstr>
      <vt:lpstr>DAIWA CNW518</vt:lpstr>
      <vt:lpstr>T-Match met ringkern</vt:lpstr>
      <vt:lpstr>Regel weerstand</vt:lpstr>
      <vt:lpstr>T-Match</vt:lpstr>
      <vt:lpstr>T-Match met één variabele condensator</vt:lpstr>
      <vt:lpstr>Z-Match</vt:lpstr>
      <vt:lpstr>Z-Match gemaakt door een Duitser</vt:lpstr>
      <vt:lpstr>FRI-Match: Z-Match met één spoel (Ontworpen omstreeks 1972)</vt:lpstr>
      <vt:lpstr>FRI-Match met ringkern</vt:lpstr>
      <vt:lpstr>FRI-Match met luchtspoel</vt:lpstr>
      <vt:lpstr>Dia 20</vt:lpstr>
      <vt:lpstr>Dia 21</vt:lpstr>
      <vt:lpstr>Zelfbouw 2CL tuner</vt:lpstr>
      <vt:lpstr>Zelfbouw  S-Match</vt:lpstr>
      <vt:lpstr>Test waarde componenten</vt:lpstr>
      <vt:lpstr>Is het antenne systeem in balans?</vt:lpstr>
      <vt:lpstr>Automatische Antenne Tuner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ste HF Dag te Apeldoorn</dc:title>
  <dc:creator>FG</dc:creator>
  <cp:lastModifiedBy>FG</cp:lastModifiedBy>
  <cp:revision>268</cp:revision>
  <dcterms:created xsi:type="dcterms:W3CDTF">2012-09-10T13:31:53Z</dcterms:created>
  <dcterms:modified xsi:type="dcterms:W3CDTF">2015-04-23T12:40:18Z</dcterms:modified>
</cp:coreProperties>
</file>